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6" r:id="rId4"/>
    <p:sldId id="277" r:id="rId5"/>
    <p:sldId id="282" r:id="rId6"/>
    <p:sldId id="278" r:id="rId7"/>
    <p:sldId id="280" r:id="rId8"/>
    <p:sldId id="28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84D1C4D-589D-4455-BABE-B588CF3D52D2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26EF93D-DC13-414B-BB8E-7009628E3DE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52960"/>
            <a:ext cx="67818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Il modello distrettuale di formazione delle competenze: </a:t>
            </a:r>
            <a:br>
              <a:rPr lang="it-IT" b="1" dirty="0" smtClean="0"/>
            </a:br>
            <a:r>
              <a:rPr lang="it-IT" b="1" dirty="0" smtClean="0"/>
              <a:t>il caso di Prato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sz="1700" b="1" dirty="0" smtClean="0"/>
              <a:t>Marco Betti</a:t>
            </a:r>
            <a:br>
              <a:rPr lang="it-IT" sz="1700" b="1" dirty="0" smtClean="0"/>
            </a:br>
            <a:r>
              <a:rPr lang="it-IT" sz="1700" b="1" dirty="0"/>
              <a:t/>
            </a:r>
            <a:br>
              <a:rPr lang="it-IT" sz="1700" b="1" dirty="0"/>
            </a:br>
            <a:r>
              <a:rPr lang="it-IT" sz="1700" b="1" dirty="0" smtClean="0"/>
              <a:t/>
            </a:r>
            <a:br>
              <a:rPr lang="it-IT" sz="1700" b="1" dirty="0" smtClean="0"/>
            </a:br>
            <a:r>
              <a:rPr lang="it-IT" sz="1700" b="1" dirty="0"/>
              <a:t/>
            </a:r>
            <a:br>
              <a:rPr lang="it-IT" sz="1700" b="1" dirty="0"/>
            </a:br>
            <a:r>
              <a:rPr lang="it-IT" sz="1600" b="1" dirty="0" smtClean="0"/>
              <a:t>INCONTRI </a:t>
            </a:r>
            <a:r>
              <a:rPr lang="it-IT" sz="1600" b="1" dirty="0"/>
              <a:t>DI ARTIMINO SULLO SVILUPPO LOCALE </a:t>
            </a:r>
            <a:r>
              <a:rPr lang="it-IT" sz="1600" b="1" dirty="0" smtClean="0"/>
              <a:t>–14 </a:t>
            </a:r>
            <a:r>
              <a:rPr lang="it-IT" sz="1600" b="1" dirty="0"/>
              <a:t>ottobre 2014</a:t>
            </a:r>
            <a:r>
              <a:rPr lang="it-IT" sz="1700" b="1" dirty="0" smtClean="0"/>
              <a:t> 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874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modelli di formazione delle competenze</a:t>
            </a:r>
            <a:endParaRPr lang="it-IT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792055"/>
              </p:ext>
            </p:extLst>
          </p:nvPr>
        </p:nvGraphicFramePr>
        <p:xfrm>
          <a:off x="395536" y="1844824"/>
          <a:ext cx="8407400" cy="385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28"/>
                <a:gridCol w="936104"/>
                <a:gridCol w="2736304"/>
                <a:gridCol w="2992264"/>
              </a:tblGrid>
              <a:tr h="701625"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Impegno delle aziende nella formazione professionale </a:t>
                      </a:r>
                      <a:r>
                        <a:rPr lang="it-IT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iniziale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4450" marT="0" marB="0" anchor="ctr"/>
                </a:tc>
              </a:tr>
              <a:tr h="618817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Basso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Alto</a:t>
                      </a:r>
                      <a:endParaRPr lang="it-IT" dirty="0"/>
                    </a:p>
                  </a:txBody>
                  <a:tcPr/>
                </a:tc>
              </a:tr>
              <a:tr h="1040065">
                <a:tc rowSpan="2">
                  <a:txBody>
                    <a:bodyPr/>
                    <a:lstStyle/>
                    <a:p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Impegno dello stato nella formazione professionale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Alto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Sistemi statali (Francia, Svezia)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Sistemi collettivi (Germania)</a:t>
                      </a:r>
                      <a:endParaRPr lang="it-IT" dirty="0"/>
                    </a:p>
                  </a:txBody>
                  <a:tcPr/>
                </a:tc>
              </a:tr>
              <a:tr h="112006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Basso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Sistemi liberali (USA e GB)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Sistemi segmentati (Giappone)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it-IT" sz="1500" dirty="0" smtClean="0"/>
                        <a:t>Fonte:</a:t>
                      </a:r>
                      <a:r>
                        <a:rPr lang="it-IT" sz="1500" baseline="0" dirty="0" smtClean="0"/>
                        <a:t> </a:t>
                      </a:r>
                      <a:r>
                        <a:rPr lang="it-IT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Busemeyer</a:t>
                      </a:r>
                      <a:r>
                        <a:rPr lang="it-IT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it-IT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Trampusch</a:t>
                      </a:r>
                      <a:r>
                        <a:rPr lang="it-IT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2012; </a:t>
                      </a:r>
                      <a:r>
                        <a:rPr lang="it-IT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Ballarino</a:t>
                      </a:r>
                      <a:r>
                        <a:rPr lang="it-IT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2014</a:t>
                      </a:r>
                      <a:endParaRPr lang="it-IT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95536" y="594928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smtClean="0"/>
              <a:t>Il modello italiano?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41658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t-IT" b="1" dirty="0" smtClean="0"/>
              <a:t>Domande di ricerca: </a:t>
            </a:r>
          </a:p>
          <a:p>
            <a:pPr>
              <a:buFontTx/>
              <a:buChar char="-"/>
            </a:pPr>
            <a:r>
              <a:rPr lang="it-IT" dirty="0" smtClean="0"/>
              <a:t>Il D.I. </a:t>
            </a:r>
            <a:r>
              <a:rPr lang="it-IT" dirty="0" err="1" smtClean="0"/>
              <a:t>di</a:t>
            </a:r>
            <a:r>
              <a:rPr lang="it-IT" dirty="0" smtClean="0"/>
              <a:t> Prato può essere pienamente riconducibile al modello italiano? </a:t>
            </a:r>
          </a:p>
          <a:p>
            <a:pPr>
              <a:buFontTx/>
              <a:buChar char="-"/>
            </a:pPr>
            <a:r>
              <a:rPr lang="it-IT" dirty="0" smtClean="0"/>
              <a:t>Quali sono le possibili evoluzioni del modello distrettuale di formazione delle competenze?</a:t>
            </a:r>
          </a:p>
          <a:p>
            <a:pPr marL="45720" indent="0">
              <a:buNone/>
            </a:pPr>
            <a:endParaRPr lang="it-IT" dirty="0" smtClean="0"/>
          </a:p>
          <a:p>
            <a:pPr marL="45720" indent="0">
              <a:buNone/>
            </a:pPr>
            <a:r>
              <a:rPr lang="it-IT" b="1" dirty="0" smtClean="0"/>
              <a:t>Metodo:</a:t>
            </a:r>
          </a:p>
          <a:p>
            <a:pPr>
              <a:buFontTx/>
              <a:buChar char="-"/>
            </a:pPr>
            <a:r>
              <a:rPr lang="it-IT" dirty="0" smtClean="0"/>
              <a:t>Indagine CAWI (aprile-maggio 2014) rivolta ad imprese che hanno già relazioni con le scuole;</a:t>
            </a:r>
          </a:p>
          <a:p>
            <a:pPr>
              <a:buFontTx/>
              <a:buChar char="-"/>
            </a:pPr>
            <a:r>
              <a:rPr lang="it-IT" dirty="0" smtClean="0"/>
              <a:t>107 imprese rispondenti (40%), principalmente localizzate nel SLL di Prato (76%). Di queste il 62% erano aziende manifatturiere e il restante 38% di servizi.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della ricerca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98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r>
              <a:rPr lang="it-IT" b="1" dirty="0" smtClean="0"/>
              <a:t>Nel D.I. pratese il passaggio da modello statale a modello liberale è stato meno netto</a:t>
            </a:r>
          </a:p>
          <a:p>
            <a:pPr marL="45720" indent="0">
              <a:buNone/>
            </a:pPr>
            <a:endParaRPr lang="it-IT" dirty="0" smtClean="0"/>
          </a:p>
          <a:p>
            <a:r>
              <a:rPr lang="it-IT" b="1" dirty="0" smtClean="0"/>
              <a:t>La resilienza del modello statale:</a:t>
            </a:r>
          </a:p>
          <a:p>
            <a:pPr>
              <a:buFontTx/>
              <a:buChar char="-"/>
            </a:pPr>
            <a:r>
              <a:rPr lang="it-IT" u="sng" dirty="0" smtClean="0"/>
              <a:t>Riconoscimento sociale</a:t>
            </a:r>
            <a:r>
              <a:rPr lang="it-IT" dirty="0" smtClean="0"/>
              <a:t>: maggiore legittimità degli istituti tecnici e professionali;</a:t>
            </a:r>
          </a:p>
          <a:p>
            <a:pPr>
              <a:buFontTx/>
              <a:buChar char="-"/>
            </a:pPr>
            <a:r>
              <a:rPr lang="it-IT" u="sng" dirty="0" smtClean="0"/>
              <a:t>Buona formazione professionale</a:t>
            </a:r>
            <a:r>
              <a:rPr lang="it-IT" dirty="0" smtClean="0"/>
              <a:t>: il 58% delle imprese rispondenti non ha individuato carenze formative;</a:t>
            </a:r>
          </a:p>
          <a:p>
            <a:pPr>
              <a:buFontTx/>
              <a:buChar char="-"/>
            </a:pPr>
            <a:r>
              <a:rPr lang="it-IT" u="sng" dirty="0" err="1" smtClean="0"/>
              <a:t>Occupabilità</a:t>
            </a:r>
            <a:r>
              <a:rPr lang="it-IT" dirty="0" smtClean="0"/>
              <a:t>: le imprese continuano a vedere nei tirocini un metodo per entrare in contatto con futuri dipendenti (66%);</a:t>
            </a:r>
          </a:p>
          <a:p>
            <a:pPr>
              <a:buFontTx/>
              <a:buChar char="-"/>
            </a:pPr>
            <a:r>
              <a:rPr lang="it-IT" u="sng" dirty="0" smtClean="0"/>
              <a:t>Capitale sociale</a:t>
            </a:r>
            <a:r>
              <a:rPr lang="it-IT" dirty="0" smtClean="0"/>
              <a:t>: il 58% delle imprese ha avviato il percorso su richiesta di un docente.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Esiste un modello distrettuale?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2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Un modello collettivo in </a:t>
            </a:r>
            <a:r>
              <a:rPr lang="it-IT" b="1" dirty="0" err="1"/>
              <a:t>nuce</a:t>
            </a:r>
            <a:r>
              <a:rPr lang="it-IT" b="1" dirty="0" smtClean="0"/>
              <a:t>……..</a:t>
            </a:r>
            <a:endParaRPr lang="it-IT" b="1" dirty="0"/>
          </a:p>
          <a:p>
            <a:pPr>
              <a:buFontTx/>
              <a:buChar char="-"/>
            </a:pPr>
            <a:r>
              <a:rPr lang="it-IT" u="sng" dirty="0"/>
              <a:t>Precondizioni distrettuali</a:t>
            </a:r>
            <a:r>
              <a:rPr lang="it-IT" dirty="0"/>
              <a:t>: concertazione territoriale, cooperazione e BCLC;</a:t>
            </a:r>
          </a:p>
          <a:p>
            <a:pPr>
              <a:buFontTx/>
              <a:buChar char="-"/>
            </a:pPr>
            <a:r>
              <a:rPr lang="it-IT" u="sng" dirty="0"/>
              <a:t>Livello medio di qualificazione professionale elevato</a:t>
            </a:r>
            <a:r>
              <a:rPr lang="it-IT" dirty="0" smtClean="0"/>
              <a:t>;</a:t>
            </a:r>
            <a:endParaRPr lang="it-IT" dirty="0"/>
          </a:p>
          <a:p>
            <a:pPr>
              <a:buFontTx/>
              <a:buChar char="-"/>
            </a:pPr>
            <a:r>
              <a:rPr lang="it-IT" u="sng" dirty="0"/>
              <a:t>Responsabilità sociale</a:t>
            </a:r>
            <a:r>
              <a:rPr lang="it-IT" dirty="0"/>
              <a:t>: il 79% delle imprese ritiene necessario contribuire alla formazione professionale dei giovani del territorio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u="sng" dirty="0"/>
              <a:t>Dimensione emotiva</a:t>
            </a:r>
            <a:r>
              <a:rPr lang="it-IT" dirty="0"/>
              <a:t>: il 42% vede nelle collaborazioni uno strumento per mantenere un legame personale/affettivo con le scuole.</a:t>
            </a:r>
          </a:p>
          <a:p>
            <a:pPr>
              <a:buFontTx/>
              <a:buChar char="-"/>
            </a:pPr>
            <a:r>
              <a:rPr lang="it-IT" u="sng" dirty="0" smtClean="0"/>
              <a:t>Alternanza scuola lavoro</a:t>
            </a:r>
            <a:r>
              <a:rPr lang="it-IT" dirty="0" smtClean="0"/>
              <a:t>: </a:t>
            </a:r>
            <a:r>
              <a:rPr lang="it-IT" dirty="0"/>
              <a:t>l’86% ha un giudizio positivo o molto positivo sull’opportunità di implementare percorsi di alternanza;</a:t>
            </a:r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Esiste un modello distrettuale?</a:t>
            </a:r>
          </a:p>
        </p:txBody>
      </p:sp>
    </p:spTree>
    <p:extLst>
      <p:ext uri="{BB962C8B-B14F-4D97-AF65-F5344CB8AC3E}">
        <p14:creationId xmlns:p14="http://schemas.microsoft.com/office/powerpoint/2010/main" val="232615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80999" y="1700808"/>
            <a:ext cx="8407893" cy="4896543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it-IT" sz="1500" dirty="0" smtClean="0"/>
          </a:p>
          <a:p>
            <a:r>
              <a:rPr lang="it-IT" b="1" dirty="0" smtClean="0"/>
              <a:t>……..ma non a sistema</a:t>
            </a:r>
          </a:p>
          <a:p>
            <a:pPr>
              <a:buFontTx/>
              <a:buChar char="-"/>
            </a:pPr>
            <a:r>
              <a:rPr lang="it-IT" u="sng" dirty="0" smtClean="0"/>
              <a:t>Il problema della dimensione</a:t>
            </a:r>
            <a:r>
              <a:rPr lang="it-IT" dirty="0" smtClean="0"/>
              <a:t>: ci sono alcuni «grandi attrattori» che hanno rapporti privilegiati con le scuole, maggiori sono invece le criticità per le imprese più piccole;</a:t>
            </a:r>
          </a:p>
          <a:p>
            <a:pPr>
              <a:buFontTx/>
              <a:buChar char="-"/>
            </a:pPr>
            <a:r>
              <a:rPr lang="it-IT" u="sng" dirty="0" smtClean="0"/>
              <a:t>Sfiducia nei soggetti terzi</a:t>
            </a:r>
            <a:r>
              <a:rPr lang="it-IT" dirty="0" smtClean="0"/>
              <a:t>: soltanto il 36% dei rispondenti ritiene utile la presenza di un soggetto terzo;</a:t>
            </a:r>
          </a:p>
          <a:p>
            <a:pPr>
              <a:buFontTx/>
              <a:buChar char="-"/>
            </a:pPr>
            <a:r>
              <a:rPr lang="it-IT" u="sng" dirty="0" smtClean="0"/>
              <a:t>Gestione informale delle risorse umane</a:t>
            </a:r>
            <a:r>
              <a:rPr lang="it-IT" dirty="0" smtClean="0"/>
              <a:t>: in 37 imprese non è presente la figura del responsabile delle risorse umane mentre il 49% dei rispondenti non è in grado di indicare una seconda figura professionale da inserire in azienda;</a:t>
            </a:r>
          </a:p>
          <a:p>
            <a:pPr>
              <a:buFontTx/>
              <a:buChar char="-"/>
            </a:pPr>
            <a:r>
              <a:rPr lang="it-IT" u="sng" dirty="0" smtClean="0"/>
              <a:t>Coinvolgimento diretto</a:t>
            </a:r>
            <a:r>
              <a:rPr lang="it-IT" dirty="0" smtClean="0"/>
              <a:t>: il 90% delle imprese vorrebbe essere maggiormente coinvolto nelle attività formative mentre per l’82% dovrebbe essere migliorata la comunicazione tra scuola e azienda.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Esiste un modello distrettuale?</a:t>
            </a:r>
          </a:p>
        </p:txBody>
      </p:sp>
    </p:spTree>
    <p:extLst>
      <p:ext uri="{BB962C8B-B14F-4D97-AF65-F5344CB8AC3E}">
        <p14:creationId xmlns:p14="http://schemas.microsoft.com/office/powerpoint/2010/main" val="306168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Possibili evoluzioni</a:t>
            </a:r>
            <a:endParaRPr lang="it-IT" dirty="0"/>
          </a:p>
        </p:txBody>
      </p:sp>
      <p:graphicFrame>
        <p:nvGraphicFramePr>
          <p:cNvPr id="22" name="Segnaposto contenuto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143572"/>
              </p:ext>
            </p:extLst>
          </p:nvPr>
        </p:nvGraphicFramePr>
        <p:xfrm>
          <a:off x="539552" y="1718532"/>
          <a:ext cx="8208912" cy="470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766"/>
                <a:gridCol w="1504967"/>
                <a:gridCol w="1744393"/>
                <a:gridCol w="1744393"/>
                <a:gridCol w="1744393"/>
              </a:tblGrid>
              <a:tr h="871486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59" marR="7559" marT="7559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Impegno delle aziende nella formazione professionale iniziale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9" marR="7559" marT="755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83537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59" marR="7559" marT="75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59" marR="7559" marT="755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Basso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Intermedio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Alto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</a:tr>
              <a:tr h="1279581"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</a:rPr>
                        <a:t>Impegno dello stato nella formazione professionale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</a:rPr>
                        <a:t>Alto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Sistemi statali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endParaRPr lang="it-IT" sz="14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it-IT" sz="14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it-IT" sz="1400" b="1" u="none" strike="noStrike" dirty="0" smtClean="0">
                          <a:effectLst/>
                        </a:rPr>
                        <a:t>Modello </a:t>
                      </a:r>
                      <a:r>
                        <a:rPr lang="it-IT" sz="1400" b="1" u="none" strike="noStrike" dirty="0">
                          <a:effectLst/>
                        </a:rPr>
                        <a:t>distrettuale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Sistemi collettivi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</a:tr>
              <a:tr h="2880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 smtClean="0">
                          <a:effectLst/>
                        </a:rPr>
                        <a:t>Intermedio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96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</a:tr>
              <a:tr h="75955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</a:rPr>
                        <a:t>Basso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Sistemi liberali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Sistemi segmentati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</a:tr>
              <a:tr h="201430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</a:rPr>
                        <a:t>Fonte: </a:t>
                      </a:r>
                      <a:r>
                        <a:rPr lang="it-IT" sz="1200" u="none" strike="noStrike" dirty="0" smtClean="0">
                          <a:effectLst/>
                        </a:rPr>
                        <a:t>Nostra elaborazione</a:t>
                      </a:r>
                      <a:r>
                        <a:rPr lang="it-IT" sz="1200" u="none" strike="noStrike" baseline="0" dirty="0" smtClean="0">
                          <a:effectLst/>
                        </a:rPr>
                        <a:t> su modelli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Busemeyer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>
                          <a:effectLst/>
                        </a:rPr>
                        <a:t>e </a:t>
                      </a:r>
                      <a:r>
                        <a:rPr lang="it-IT" sz="1200" u="none" strike="noStrike" dirty="0" err="1">
                          <a:effectLst/>
                        </a:rPr>
                        <a:t>Trampusch</a:t>
                      </a:r>
                      <a:r>
                        <a:rPr lang="it-IT" sz="1200" u="none" strike="noStrike" dirty="0">
                          <a:effectLst/>
                        </a:rPr>
                        <a:t>, 2012; </a:t>
                      </a:r>
                      <a:r>
                        <a:rPr lang="it-IT" sz="1200" u="none" strike="noStrike" dirty="0" err="1">
                          <a:effectLst/>
                        </a:rPr>
                        <a:t>Ballarino</a:t>
                      </a:r>
                      <a:r>
                        <a:rPr lang="it-IT" sz="1200" u="none" strike="noStrike" dirty="0">
                          <a:effectLst/>
                        </a:rPr>
                        <a:t> 2014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</a:endParaRPr>
                    </a:p>
                  </a:txBody>
                  <a:tcPr marL="7559" marR="7559" marT="755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Connettore 2 25"/>
          <p:cNvCxnSpPr/>
          <p:nvPr/>
        </p:nvCxnSpPr>
        <p:spPr>
          <a:xfrm flipH="1">
            <a:off x="4644008" y="4797152"/>
            <a:ext cx="1152128" cy="86409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H="1" flipV="1">
            <a:off x="5004048" y="4149080"/>
            <a:ext cx="792088" cy="236719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V="1">
            <a:off x="6372200" y="4149080"/>
            <a:ext cx="792088" cy="236719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27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Verso un modello ibrido?</a:t>
            </a:r>
          </a:p>
          <a:p>
            <a:pPr marL="45720" indent="0">
              <a:buNone/>
            </a:pPr>
            <a:r>
              <a:rPr lang="it-IT" dirty="0" smtClean="0"/>
              <a:t>- Rafforzare l’integrazione, sperimentare l’alternanza</a:t>
            </a:r>
          </a:p>
          <a:p>
            <a:pPr marL="45720" indent="0">
              <a:buNone/>
            </a:pPr>
            <a:endParaRPr lang="it-IT" dirty="0" smtClean="0"/>
          </a:p>
          <a:p>
            <a:r>
              <a:rPr lang="it-IT" b="1" dirty="0" smtClean="0"/>
              <a:t>I rischi di una strategia adattiva</a:t>
            </a:r>
          </a:p>
          <a:p>
            <a:pPr>
              <a:buFontTx/>
              <a:buChar char="-"/>
            </a:pPr>
            <a:r>
              <a:rPr lang="it-IT" dirty="0" smtClean="0"/>
              <a:t>Un modello già superato?</a:t>
            </a:r>
          </a:p>
          <a:p>
            <a:pPr>
              <a:buFontTx/>
              <a:buChar char="-"/>
            </a:pPr>
            <a:endParaRPr lang="it-IT" dirty="0" smtClean="0"/>
          </a:p>
          <a:p>
            <a:r>
              <a:rPr lang="it-IT" b="1" dirty="0" smtClean="0"/>
              <a:t>Integrare la formazione terziaria</a:t>
            </a:r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 err="1" smtClean="0"/>
              <a:t>Fachhochschulen</a:t>
            </a:r>
            <a:r>
              <a:rPr lang="it-IT" dirty="0" smtClean="0"/>
              <a:t> tedesche</a:t>
            </a:r>
          </a:p>
          <a:p>
            <a:pPr>
              <a:buFontTx/>
              <a:buChar char="-"/>
            </a:pPr>
            <a:r>
              <a:rPr lang="it-IT" dirty="0" smtClean="0"/>
              <a:t>Il ruolo del PIN e dell’Università di Firenze</a:t>
            </a:r>
            <a:endParaRPr lang="it-IT" dirty="0"/>
          </a:p>
          <a:p>
            <a:endParaRPr lang="it-IT" dirty="0" smtClean="0"/>
          </a:p>
          <a:p>
            <a:pPr marL="45720" indent="0"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691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Grigli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gli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224</TotalTime>
  <Words>537</Words>
  <Application>Microsoft Office PowerPoint</Application>
  <PresentationFormat>Presentazione su schermo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Griglia</vt:lpstr>
      <vt:lpstr>    Il modello distrettuale di formazione delle competenze:  il caso di Prato   Marco Betti    INCONTRI DI ARTIMINO SULLO SVILUPPO LOCALE –14 ottobre 2014  </vt:lpstr>
      <vt:lpstr>I modelli di formazione delle competenze</vt:lpstr>
      <vt:lpstr>Obiettivi della ricerca</vt:lpstr>
      <vt:lpstr>Esiste un modello distrettuale?</vt:lpstr>
      <vt:lpstr>Esiste un modello distrettuale?</vt:lpstr>
      <vt:lpstr>Esiste un modello distrettuale?</vt:lpstr>
      <vt:lpstr>Possibili evoluzioni</vt:lpstr>
      <vt:lpstr>Conclusioni</vt:lpstr>
    </vt:vector>
  </TitlesOfParts>
  <Company>Essedi Shop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SelectA</dc:creator>
  <cp:lastModifiedBy>SelectA</cp:lastModifiedBy>
  <cp:revision>87</cp:revision>
  <dcterms:created xsi:type="dcterms:W3CDTF">2014-09-30T07:56:36Z</dcterms:created>
  <dcterms:modified xsi:type="dcterms:W3CDTF">2014-10-13T08:14:47Z</dcterms:modified>
</cp:coreProperties>
</file>